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8"/>
  </p:notesMasterIdLst>
  <p:sldIdLst>
    <p:sldId id="260" r:id="rId6"/>
    <p:sldId id="263" r:id="rId7"/>
  </p:sldIdLst>
  <p:sldSz cx="6858000" cy="9906000" type="A4"/>
  <p:notesSz cx="7099300" cy="1022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FFFFFF"/>
    <a:srgbClr val="FF0066"/>
    <a:srgbClr val="053472"/>
    <a:srgbClr val="FF5050"/>
    <a:srgbClr val="E7F0F9"/>
    <a:srgbClr val="E1FFFF"/>
    <a:srgbClr val="CC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3FBD9-0C34-4DCA-9C59-DE52B2E4488E}" v="7" dt="2024-01-23T07:09:10.398"/>
    <p1510:client id="{96DE1A5D-3B7A-4ED0-93BD-118CF1DFE0FE}" v="5" dt="2024-01-22T00:06:26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2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77" cy="513231"/>
          </a:xfrm>
          <a:prstGeom prst="rect">
            <a:avLst/>
          </a:prstGeom>
        </p:spPr>
        <p:txBody>
          <a:bodyPr vert="horz" lIns="95408" tIns="47704" rIns="95408" bIns="4770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0650" y="0"/>
            <a:ext cx="3076976" cy="513231"/>
          </a:xfrm>
          <a:prstGeom prst="rect">
            <a:avLst/>
          </a:prstGeom>
        </p:spPr>
        <p:txBody>
          <a:bodyPr vert="horz" lIns="95408" tIns="47704" rIns="95408" bIns="47704" rtlCol="0"/>
          <a:lstStyle>
            <a:lvl1pPr algn="r">
              <a:defRPr sz="1300"/>
            </a:lvl1pPr>
          </a:lstStyle>
          <a:p>
            <a:fld id="{DC0C2ECC-91BB-4CCB-B6D9-1CED131759B8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7938"/>
            <a:ext cx="23876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4" rIns="95408" bIns="4770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429" y="4920111"/>
            <a:ext cx="5680444" cy="4025245"/>
          </a:xfrm>
          <a:prstGeom prst="rect">
            <a:avLst/>
          </a:prstGeom>
        </p:spPr>
        <p:txBody>
          <a:bodyPr vert="horz" lIns="95408" tIns="47704" rIns="95408" bIns="4770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10269"/>
            <a:ext cx="3076977" cy="513231"/>
          </a:xfrm>
          <a:prstGeom prst="rect">
            <a:avLst/>
          </a:prstGeom>
        </p:spPr>
        <p:txBody>
          <a:bodyPr vert="horz" lIns="95408" tIns="47704" rIns="95408" bIns="4770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0650" y="9710269"/>
            <a:ext cx="3076976" cy="513231"/>
          </a:xfrm>
          <a:prstGeom prst="rect">
            <a:avLst/>
          </a:prstGeom>
        </p:spPr>
        <p:txBody>
          <a:bodyPr vert="horz" lIns="95408" tIns="47704" rIns="95408" bIns="47704" rtlCol="0" anchor="b"/>
          <a:lstStyle>
            <a:lvl1pPr algn="r">
              <a:defRPr sz="1300"/>
            </a:lvl1pPr>
          </a:lstStyle>
          <a:p>
            <a:fld id="{C54428FF-3CF9-42DE-8139-C0B388AD0F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3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25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31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154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464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710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79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11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55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682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092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266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970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252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942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38143" y="571505"/>
            <a:ext cx="6346825" cy="83089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B558A6E-D242-39F6-8771-17E9925C7A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0863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80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52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18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76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24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32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2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7FBCD-68E1-497A-B3FF-B1EEB50CC7D3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26FA6-F2A9-485B-9EE9-37A5DAC433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85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4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タイムライン&#10;&#10;低い精度で自動的に生成された説明">
            <a:extLst>
              <a:ext uri="{FF2B5EF4-FFF2-40B4-BE49-F238E27FC236}">
                <a16:creationId xmlns:a16="http://schemas.microsoft.com/office/drawing/2014/main" id="{98AF373F-67DF-4B33-AE08-7EA34361B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0" b="90000" l="9972" r="98586">
                        <a14:foregroundMark x1="64781" y1="6600" x2="64215" y2="13250"/>
                        <a14:foregroundMark x1="53465" y1="6700" x2="54738" y2="8450"/>
                        <a14:foregroundMark x1="54031" y1="5600" x2="54314" y2="5750"/>
                        <a14:foregroundMark x1="80905" y1="23350" x2="92857" y2="22100"/>
                        <a14:foregroundMark x1="92857" y1="22100" x2="92857" y2="22100"/>
                        <a14:foregroundMark x1="96322" y1="14000" x2="98586" y2="21450"/>
                        <a14:foregroundMark x1="98586" y1="21450" x2="98515" y2="21500"/>
                        <a14:backgroundMark x1="87977" y1="6600" x2="87341" y2="12700"/>
                        <a14:backgroundMark x1="87058" y1="31100" x2="82390" y2="35650"/>
                        <a14:backgroundMark x1="50778" y1="35950" x2="52546" y2="36900"/>
                        <a14:backgroundMark x1="82249" y1="16700" x2="82532" y2="18000"/>
                        <a14:backgroundMark x1="39887" y1="9500" x2="41301" y2="13350"/>
                        <a14:backgroundMark x1="43211" y1="9700" x2="43211" y2="11700"/>
                        <a14:backgroundMark x1="45332" y1="9100" x2="42928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64" t="4380" r="17680" b="61647"/>
          <a:stretch/>
        </p:blipFill>
        <p:spPr>
          <a:xfrm>
            <a:off x="1714500" y="10528"/>
            <a:ext cx="5037566" cy="3181643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5C459BC-33CD-3A91-6B42-793B51A1CFDA}"/>
              </a:ext>
            </a:extLst>
          </p:cNvPr>
          <p:cNvGrpSpPr/>
          <p:nvPr/>
        </p:nvGrpSpPr>
        <p:grpSpPr>
          <a:xfrm>
            <a:off x="-1626" y="1243280"/>
            <a:ext cx="6859625" cy="6846620"/>
            <a:chOff x="0" y="4247699"/>
            <a:chExt cx="6842949" cy="4661645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80D80672-9B3D-4D6A-BC04-0F935E3B2A0B}"/>
                </a:ext>
              </a:extLst>
            </p:cNvPr>
            <p:cNvSpPr/>
            <p:nvPr/>
          </p:nvSpPr>
          <p:spPr>
            <a:xfrm>
              <a:off x="0" y="4247699"/>
              <a:ext cx="6842949" cy="4661645"/>
            </a:xfrm>
            <a:prstGeom prst="rect">
              <a:avLst/>
            </a:prstGeom>
            <a:solidFill>
              <a:schemeClr val="bg1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/>
                <a:ea typeface="Meiryo UI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896C5D8-591B-4783-B208-0A6654DFCB89}"/>
                </a:ext>
              </a:extLst>
            </p:cNvPr>
            <p:cNvSpPr txBox="1"/>
            <p:nvPr/>
          </p:nvSpPr>
          <p:spPr>
            <a:xfrm>
              <a:off x="36623" y="5018073"/>
              <a:ext cx="6734892" cy="15926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kumimoji="1" lang="ja-JP" altLang="en-US" sz="2000" b="1">
                  <a:solidFill>
                    <a:srgbClr val="000000"/>
                  </a:solidFill>
                  <a:latin typeface="Meiryo UI"/>
                  <a:ea typeface="Meiryo UI"/>
                </a:rPr>
                <a:t> 第１部：サイバー犯罪・サイバー攻撃の現状</a:t>
              </a:r>
              <a:endParaRPr lang="ja-JP" altLang="en-US" sz="2000" b="1">
                <a:solidFill>
                  <a:srgbClr val="000000"/>
                </a:solidFill>
                <a:latin typeface="Meiryo UI"/>
                <a:ea typeface="Meiryo UI"/>
              </a:endParaRPr>
            </a:p>
            <a:p>
              <a:r>
                <a:rPr kumimoji="1" lang="ja-JP" altLang="en-US" sz="1400" b="1">
                  <a:solidFill>
                    <a:srgbClr val="000000"/>
                  </a:solidFill>
                  <a:latin typeface="Meiryo UI"/>
                  <a:ea typeface="Meiryo UI"/>
                </a:rPr>
                <a:t>　　 　　　　　　　</a:t>
              </a:r>
              <a:r>
                <a:rPr kumimoji="1" lang="ja-JP" altLang="en-US" sz="1400">
                  <a:solidFill>
                    <a:srgbClr val="000000"/>
                  </a:solidFill>
                  <a:latin typeface="Meiryo UI"/>
                  <a:ea typeface="Meiryo UI"/>
                </a:rPr>
                <a:t>講師：秋田県警察本部 サイバー犯罪対策課　髙橋裕生　様</a:t>
              </a:r>
              <a:endParaRPr kumimoji="1" lang="en-US" altLang="ja-JP" sz="1400">
                <a:solidFill>
                  <a:srgbClr val="000000"/>
                </a:solidFill>
                <a:latin typeface="Meiryo UI"/>
                <a:ea typeface="Meiryo UI"/>
              </a:endParaRPr>
            </a:p>
            <a:p>
              <a:endParaRPr lang="ja-JP" altLang="en-US" sz="1000">
                <a:solidFill>
                  <a:srgbClr val="000000"/>
                </a:solidFill>
                <a:latin typeface="Meiryo UI"/>
                <a:ea typeface="Meiryo UI"/>
              </a:endParaRPr>
            </a:p>
            <a:p>
              <a:r>
                <a:rPr kumimoji="1" lang="ja-JP" altLang="en-US" sz="2000" b="1">
                  <a:solidFill>
                    <a:srgbClr val="000000"/>
                  </a:solidFill>
                  <a:latin typeface="Meiryo UI"/>
                  <a:ea typeface="Meiryo UI"/>
                </a:rPr>
                <a:t> 第２部：中小企業経営者が知っておくべき</a:t>
              </a:r>
              <a:endParaRPr lang="en-US" altLang="ja-JP" sz="2000" b="1">
                <a:solidFill>
                  <a:srgbClr val="000000"/>
                </a:solidFill>
                <a:latin typeface="Meiryo UI"/>
                <a:ea typeface="Meiryo UI"/>
              </a:endParaRPr>
            </a:p>
            <a:p>
              <a:r>
                <a:rPr kumimoji="1" lang="ja-JP" altLang="en-US" sz="2000" b="1">
                  <a:solidFill>
                    <a:srgbClr val="000000"/>
                  </a:solidFill>
                  <a:latin typeface="Meiryo UI"/>
                  <a:ea typeface="Meiryo UI"/>
                </a:rPr>
                <a:t>　 　　　　　サイバーリスクの実態と対策のポイント　</a:t>
              </a:r>
              <a:endParaRPr kumimoji="1" lang="en-US" altLang="ja-JP" sz="2000" b="1">
                <a:solidFill>
                  <a:srgbClr val="000000"/>
                </a:solidFill>
                <a:latin typeface="Meiryo UI"/>
                <a:ea typeface="Meiryo UI"/>
              </a:endParaRPr>
            </a:p>
            <a:p>
              <a:r>
                <a:rPr kumimoji="1" lang="zh-TW" altLang="en-US" sz="1400" b="1">
                  <a:solidFill>
                    <a:srgbClr val="000000"/>
                  </a:solidFill>
                  <a:latin typeface="Meiryo UI"/>
                  <a:ea typeface="Meiryo UI"/>
                </a:rPr>
                <a:t>　　 　　　　　　　</a:t>
              </a:r>
              <a:r>
                <a:rPr kumimoji="1" lang="ja-JP" altLang="en-US" sz="1400">
                  <a:solidFill>
                    <a:srgbClr val="000000"/>
                  </a:solidFill>
                  <a:latin typeface="Meiryo UI"/>
                  <a:ea typeface="Meiryo UI"/>
                </a:rPr>
                <a:t>講師：</a:t>
              </a:r>
              <a:r>
                <a:rPr kumimoji="1" lang="zh-TW" altLang="en-US" sz="1400">
                  <a:solidFill>
                    <a:srgbClr val="000000"/>
                  </a:solidFill>
                  <a:latin typeface="Meiryo UI"/>
                  <a:ea typeface="Meiryo UI"/>
                </a:rPr>
                <a:t>東京海上日動火災保険</a:t>
              </a:r>
              <a:r>
                <a:rPr kumimoji="1" lang="ja-JP" altLang="en-US" sz="1400">
                  <a:solidFill>
                    <a:srgbClr val="000000"/>
                  </a:solidFill>
                  <a:latin typeface="Meiryo UI"/>
                  <a:ea typeface="Meiryo UI"/>
                </a:rPr>
                <a:t>（株） </a:t>
              </a:r>
              <a:r>
                <a:rPr kumimoji="1" lang="zh-TW" altLang="en-US" sz="1400">
                  <a:solidFill>
                    <a:srgbClr val="000000"/>
                  </a:solidFill>
                  <a:latin typeface="Meiryo UI"/>
                  <a:ea typeface="Meiryo UI"/>
                </a:rPr>
                <a:t>広域法⼈部 専門次⻑ 中村郁雄</a:t>
              </a:r>
              <a:endParaRPr kumimoji="1" lang="en-US" altLang="zh-TW" sz="1400">
                <a:solidFill>
                  <a:srgbClr val="000000"/>
                </a:solidFill>
                <a:latin typeface="Meiryo UI"/>
                <a:ea typeface="Meiryo UI"/>
              </a:endParaRPr>
            </a:p>
            <a:p>
              <a:endParaRPr lang="en-US" altLang="ja-JP" sz="1000" b="1">
                <a:solidFill>
                  <a:srgbClr val="000000"/>
                </a:solidFill>
                <a:latin typeface="Meiryo UI"/>
                <a:ea typeface="Meiryo UI"/>
              </a:endParaRPr>
            </a:p>
            <a:p>
              <a:r>
                <a:rPr kumimoji="1" lang="ja-JP" altLang="en-US" sz="2000" b="1">
                  <a:solidFill>
                    <a:srgbClr val="000000"/>
                  </a:solidFill>
                  <a:latin typeface="Meiryo UI"/>
                  <a:ea typeface="Meiryo UI"/>
                </a:rPr>
                <a:t> 第３部：サイバー被害の実例</a:t>
              </a:r>
              <a:endParaRPr kumimoji="1" lang="en-US" altLang="ja-JP" sz="1400">
                <a:solidFill>
                  <a:srgbClr val="000000"/>
                </a:solidFill>
                <a:latin typeface="Meiryo UI"/>
                <a:ea typeface="Meiryo UI"/>
              </a:endParaRPr>
            </a:p>
            <a:p>
              <a:r>
                <a:rPr kumimoji="1" lang="ja-JP" altLang="en-US" sz="1400">
                  <a:solidFill>
                    <a:srgbClr val="000000"/>
                  </a:solidFill>
                  <a:latin typeface="Meiryo UI"/>
                  <a:ea typeface="Meiryo UI"/>
                </a:rPr>
                <a:t>　 　　　　　　　　実際にサイバー被害に遭われた企業からの経験談</a:t>
              </a:r>
              <a:endParaRPr lang="en-US" altLang="ja-JP" sz="1400">
                <a:solidFill>
                  <a:srgbClr val="000000"/>
                </a:solidFill>
                <a:latin typeface="Meiryo UI"/>
                <a:ea typeface="Meiryo UI"/>
              </a:endParaRPr>
            </a:p>
          </p:txBody>
        </p:sp>
        <p:sp>
          <p:nvSpPr>
            <p:cNvPr id="28" name="Rectangle 57">
              <a:extLst>
                <a:ext uri="{FF2B5EF4-FFF2-40B4-BE49-F238E27FC236}">
                  <a16:creationId xmlns:a16="http://schemas.microsoft.com/office/drawing/2014/main" id="{F5BC93A9-0483-49FD-81C7-D618D04F8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5" y="4256029"/>
              <a:ext cx="6772412" cy="4409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1440" tIns="45720" rIns="91440" bIns="45720" anchor="t"/>
            <a:lstStyle>
              <a:lvl1pPr>
                <a:spcBef>
                  <a:spcPct val="20000"/>
                </a:spcBef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r>
                <a:rPr lang="ja-JP" altLang="en-US" sz="1200" b="1">
                  <a:latin typeface="Meiryo UI"/>
                  <a:ea typeface="Meiryo UI"/>
                  <a:cs typeface="Meiryo UI" panose="020B0604030504040204" pitchFamily="50" charset="-128"/>
                </a:rPr>
                <a:t>本セミナーでは、事業者の皆様をとりまく最新のサイバー犯罪・被害の現状を</a:t>
              </a:r>
              <a:r>
                <a:rPr lang="ja-JP" altLang="en-US" sz="1200" b="1">
                  <a:latin typeface="Meiryo UI"/>
                  <a:ea typeface="Meiryo UI"/>
                </a:rPr>
                <a:t>新型コロナウィルスに続く災害</a:t>
              </a:r>
              <a:endParaRPr lang="en-US" altLang="ja-JP" sz="1200" b="1">
                <a:latin typeface="Meiryo UI"/>
                <a:ea typeface="Meiryo UI"/>
              </a:endParaRPr>
            </a:p>
            <a:p>
              <a:pPr eaLnBrk="1" hangingPunct="1">
                <a:spcBef>
                  <a:spcPct val="0"/>
                </a:spcBef>
                <a:defRPr/>
              </a:pPr>
              <a:r>
                <a:rPr lang="ja-JP" altLang="en-US" sz="1200" b="1">
                  <a:latin typeface="Meiryo UI"/>
                  <a:ea typeface="Meiryo UI"/>
                </a:rPr>
                <a:t>として</a:t>
              </a:r>
              <a:r>
                <a:rPr lang="ja-JP" altLang="ja-JP" sz="1200" b="1">
                  <a:latin typeface="Meiryo UI"/>
                  <a:ea typeface="Meiryo UI"/>
                </a:rPr>
                <a:t>経営者の</a:t>
              </a:r>
              <a:r>
                <a:rPr lang="ja-JP" altLang="en-US" sz="1200" b="1">
                  <a:latin typeface="Meiryo UI"/>
                  <a:ea typeface="Meiryo UI"/>
                </a:rPr>
                <a:t>皆様にご認識いただくとともに、</a:t>
              </a:r>
              <a:r>
                <a:rPr lang="ja-JP" altLang="en-US" sz="1200" b="1">
                  <a:solidFill>
                    <a:srgbClr val="0000FF"/>
                  </a:solidFill>
                  <a:latin typeface="Meiryo UI"/>
                  <a:ea typeface="Meiryo UI"/>
                </a:rPr>
                <a:t>事業継続のための重要な経営課題として、今こそ備えておくべき</a:t>
              </a:r>
              <a:r>
                <a:rPr lang="ja-JP" altLang="ja-JP" sz="1200" b="1">
                  <a:solidFill>
                    <a:srgbClr val="0000FF"/>
                  </a:solidFill>
                  <a:latin typeface="Meiryo UI"/>
                  <a:ea typeface="Meiryo UI"/>
                </a:rPr>
                <a:t>サイバーリスク対策のポイント</a:t>
              </a:r>
              <a:r>
                <a:rPr lang="ja-JP" altLang="en-US" sz="1200" b="1">
                  <a:solidFill>
                    <a:srgbClr val="0000FF"/>
                  </a:solidFill>
                  <a:latin typeface="Meiryo UI"/>
                  <a:ea typeface="Meiryo UI"/>
                </a:rPr>
                <a:t>をわかりやすく</a:t>
              </a:r>
              <a:r>
                <a:rPr lang="ja-JP" altLang="ja-JP" sz="1200" b="1">
                  <a:solidFill>
                    <a:srgbClr val="0000FF"/>
                  </a:solidFill>
                  <a:latin typeface="Meiryo UI"/>
                  <a:ea typeface="Meiryo UI"/>
                </a:rPr>
                <a:t>解説します。</a:t>
              </a:r>
              <a:endParaRPr lang="ja-JP" altLang="en-US" sz="1200" b="1">
                <a:solidFill>
                  <a:srgbClr val="0000FF"/>
                </a:solidFill>
                <a:latin typeface="Meiryo UI"/>
                <a:ea typeface="Meiryo UI"/>
                <a:cs typeface="Meiryo UI" panose="020B0604030504040204" pitchFamily="50" charset="-12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375CDCF4-0F09-4EFD-9581-628C26F08545}"/>
                </a:ext>
              </a:extLst>
            </p:cNvPr>
            <p:cNvSpPr/>
            <p:nvPr/>
          </p:nvSpPr>
          <p:spPr>
            <a:xfrm>
              <a:off x="41475" y="4745734"/>
              <a:ext cx="1859161" cy="24982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91440" tIns="45720" rIns="91440" bIns="45720" anchor="ctr" anchorCtr="0">
              <a:spAutoFit/>
            </a:bodyPr>
            <a:lstStyle/>
            <a:p>
              <a:r>
                <a:rPr lang="ja-JP" altLang="en-US" sz="1600" b="1">
                  <a:latin typeface="Meiryo UI"/>
                  <a:ea typeface="Meiryo UI"/>
                </a:rPr>
                <a:t>１．プログラム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C4778A-48CA-46AB-8D02-0A78C2EC6A12}"/>
              </a:ext>
            </a:extLst>
          </p:cNvPr>
          <p:cNvSpPr txBox="1"/>
          <p:nvPr/>
        </p:nvSpPr>
        <p:spPr>
          <a:xfrm>
            <a:off x="0" y="211405"/>
            <a:ext cx="693970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4800" b="1">
                <a:solidFill>
                  <a:schemeClr val="bg1"/>
                </a:solidFill>
                <a:latin typeface="Meiryo UI"/>
                <a:ea typeface="Meiryo UI"/>
              </a:rPr>
              <a:t>サイバーリスク対策セミナー</a:t>
            </a:r>
            <a:endParaRPr lang="ja-JP" altLang="en-US" sz="4800" b="1">
              <a:solidFill>
                <a:schemeClr val="bg1"/>
              </a:solidFill>
              <a:latin typeface="Meiryo UI"/>
              <a:ea typeface="Meiryo UI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E596F2F-5E09-4473-9DE2-8E28310A6B38}"/>
              </a:ext>
            </a:extLst>
          </p:cNvPr>
          <p:cNvSpPr/>
          <p:nvPr/>
        </p:nvSpPr>
        <p:spPr bwMode="auto">
          <a:xfrm>
            <a:off x="-21356" y="8093692"/>
            <a:ext cx="6784824" cy="188507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778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300" b="1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　</a:t>
            </a:r>
            <a:r>
              <a:rPr lang="en-US" altLang="ja-JP" sz="1300" b="1" err="1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主催</a:t>
            </a:r>
            <a:r>
              <a:rPr lang="ja-JP" altLang="en-US" sz="1300" b="1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　</a:t>
            </a:r>
            <a:r>
              <a:rPr kumimoji="0" lang="en-US" altLang="ja-JP" sz="13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eiryo UI"/>
                <a:ea typeface="Meiryo UI"/>
                <a:cs typeface="ＭＳ Ｐゴシック" charset="0"/>
              </a:rPr>
              <a:t>︓ </a:t>
            </a:r>
            <a:r>
              <a:rPr lang="ja-JP" altLang="en-US" sz="1300" b="1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東京海上⽇動⽕災保険（株）</a:t>
            </a:r>
            <a:endParaRPr lang="en-US" altLang="ja-JP">
              <a:solidFill>
                <a:schemeClr val="bg1"/>
              </a:solidFill>
              <a:latin typeface="Meiryo UI"/>
              <a:ea typeface="Meiryo UI"/>
              <a:cs typeface="Calibri" panose="020F0502020204030204"/>
            </a:endParaRPr>
          </a:p>
          <a:p>
            <a:pPr defTabSz="477838">
              <a:spcBef>
                <a:spcPct val="0"/>
              </a:spcBef>
              <a:spcAft>
                <a:spcPct val="0"/>
              </a:spcAft>
            </a:pPr>
            <a:endParaRPr lang="ja-JP" altLang="en-US" sz="500" b="1">
              <a:solidFill>
                <a:schemeClr val="bg1"/>
              </a:solidFill>
              <a:latin typeface="Meiryo UI"/>
              <a:ea typeface="Meiryo UI"/>
              <a:cs typeface="ＭＳ Ｐゴシック" charset="0"/>
            </a:endParaRPr>
          </a:p>
          <a:p>
            <a:pPr defTabSz="477838">
              <a:spcBef>
                <a:spcPct val="0"/>
              </a:spcBef>
              <a:spcAft>
                <a:spcPct val="0"/>
              </a:spcAft>
            </a:pPr>
            <a:r>
              <a:rPr lang="ja-JP" altLang="en-US" sz="1300" b="1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　共催　： </a:t>
            </a:r>
            <a:r>
              <a:rPr kumimoji="0" lang="ja-JP" altLang="en-US" sz="13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eiryo UI"/>
                <a:ea typeface="Meiryo UI"/>
                <a:cs typeface="ＭＳ Ｐゴシック" charset="0"/>
              </a:rPr>
              <a:t>秋田県商工会議所連合会</a:t>
            </a:r>
            <a:endParaRPr lang="en-US" altLang="ja-JP">
              <a:solidFill>
                <a:schemeClr val="bg1"/>
              </a:solidFill>
              <a:latin typeface="Meiryo UI"/>
              <a:ea typeface="Meiryo UI"/>
              <a:cs typeface="Calibri"/>
            </a:endParaRPr>
          </a:p>
          <a:p>
            <a:pPr defTabSz="477838"/>
            <a:r>
              <a:rPr lang="ja-JP" altLang="en-US" sz="1300" b="1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    </a:t>
            </a:r>
            <a:r>
              <a:rPr lang="ja-JP" altLang="en-US" sz="900" b="1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   　  </a:t>
            </a:r>
            <a:r>
              <a:rPr lang="ja-JP" altLang="en-US" sz="900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 　</a:t>
            </a:r>
            <a:r>
              <a:rPr lang="ja-JP" sz="900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（秋田商工会議所、能代商工会議所、大館商工会議所、横手商工会議所、湯沢商工会議所、大曲商工会議所）</a:t>
            </a:r>
            <a:endParaRPr lang="ja-JP" sz="900">
              <a:solidFill>
                <a:schemeClr val="bg1"/>
              </a:solidFill>
              <a:latin typeface="Meiryo UI"/>
              <a:ea typeface="Meiryo UI"/>
              <a:cs typeface="Calibri"/>
            </a:endParaRPr>
          </a:p>
          <a:p>
            <a:pPr defTabSz="477838">
              <a:spcBef>
                <a:spcPct val="0"/>
              </a:spcBef>
              <a:spcAft>
                <a:spcPct val="0"/>
              </a:spcAft>
            </a:pPr>
            <a:r>
              <a:rPr lang="ja-JP" altLang="en-US" sz="1300" b="1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      　   　 </a:t>
            </a:r>
            <a:r>
              <a:rPr kumimoji="0" lang="ja-JP" altLang="en-US" sz="13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eiryo UI"/>
                <a:ea typeface="Meiryo UI"/>
                <a:cs typeface="ＭＳ Ｐゴシック" charset="0"/>
              </a:rPr>
              <a:t>秋田県商工会連合会、秋田県中小企業団体中央会</a:t>
            </a:r>
            <a:endParaRPr lang="ja-JP">
              <a:solidFill>
                <a:schemeClr val="bg1"/>
              </a:solidFill>
              <a:latin typeface="Meiryo UI"/>
              <a:ea typeface="Meiryo UI"/>
              <a:cs typeface="Calibri"/>
            </a:endParaRPr>
          </a:p>
          <a:p>
            <a:pPr defTabSz="477838">
              <a:spcBef>
                <a:spcPct val="0"/>
              </a:spcBef>
              <a:spcAft>
                <a:spcPct val="0"/>
              </a:spcAft>
            </a:pPr>
            <a:endParaRPr lang="ja-JP" altLang="en-US" sz="500" b="1">
              <a:solidFill>
                <a:schemeClr val="bg1"/>
              </a:solidFill>
              <a:latin typeface="Meiryo UI"/>
              <a:ea typeface="Meiryo UI"/>
              <a:cs typeface="ＭＳ Ｐゴシック" charset="0"/>
            </a:endParaRPr>
          </a:p>
          <a:p>
            <a:pPr defTabSz="4778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3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eiryo UI"/>
                <a:ea typeface="Meiryo UI"/>
                <a:cs typeface="ＭＳ Ｐゴシック" charset="0"/>
              </a:rPr>
              <a:t>　後援　</a:t>
            </a:r>
            <a:r>
              <a:rPr kumimoji="0" lang="en-US" altLang="ja-JP" sz="13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eiryo UI"/>
                <a:ea typeface="Meiryo UI"/>
                <a:cs typeface="ＭＳ Ｐゴシック" charset="0"/>
              </a:rPr>
              <a:t>︓ </a:t>
            </a:r>
            <a:r>
              <a:rPr kumimoji="0" lang="ja-JP" altLang="en-US" sz="13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eiryo UI"/>
                <a:ea typeface="Meiryo UI"/>
                <a:cs typeface="ＭＳ Ｐゴシック" charset="0"/>
              </a:rPr>
              <a:t>秋田県、</a:t>
            </a:r>
            <a:r>
              <a:rPr lang="ja-JP" altLang="en-US" sz="1300" b="1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（</a:t>
            </a:r>
            <a:r>
              <a:rPr kumimoji="0" lang="ja-JP" altLang="en-US" sz="13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eiryo UI"/>
                <a:ea typeface="Meiryo UI"/>
                <a:cs typeface="ＭＳ Ｐゴシック" charset="0"/>
              </a:rPr>
              <a:t>株</a:t>
            </a:r>
            <a:r>
              <a:rPr lang="ja-JP" altLang="en-US" sz="1300" b="1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）秋田</a:t>
            </a:r>
            <a:r>
              <a:rPr kumimoji="0" lang="ja-JP" altLang="en-US" sz="13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eiryo UI"/>
                <a:ea typeface="Meiryo UI"/>
                <a:cs typeface="ＭＳ Ｐゴシック" charset="0"/>
              </a:rPr>
              <a:t>銀⾏、</a:t>
            </a:r>
            <a:r>
              <a:rPr lang="ja-JP" altLang="en-US" sz="1300" b="1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（</a:t>
            </a:r>
            <a:r>
              <a:rPr kumimoji="0" lang="ja-JP" altLang="en-US" sz="13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eiryo UI"/>
                <a:ea typeface="Meiryo UI"/>
                <a:cs typeface="ＭＳ Ｐゴシック" charset="0"/>
              </a:rPr>
              <a:t>株</a:t>
            </a:r>
            <a:r>
              <a:rPr lang="ja-JP" altLang="en-US" sz="1300" b="1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）</a:t>
            </a:r>
            <a:r>
              <a:rPr kumimoji="0" lang="ja-JP" altLang="en-US" sz="13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eiryo UI"/>
                <a:ea typeface="Meiryo UI"/>
                <a:cs typeface="ＭＳ Ｐゴシック" charset="0"/>
              </a:rPr>
              <a:t>北都銀⾏</a:t>
            </a:r>
            <a:endParaRPr lang="ja-JP" altLang="en-US" sz="13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eiryo UI"/>
              <a:ea typeface="Meiryo UI"/>
              <a:cs typeface="ＭＳ Ｐゴシック" charset="0"/>
            </a:endParaRPr>
          </a:p>
          <a:p>
            <a:pPr defTabSz="477838">
              <a:spcBef>
                <a:spcPct val="0"/>
              </a:spcBef>
              <a:spcAft>
                <a:spcPct val="0"/>
              </a:spcAft>
            </a:pPr>
            <a:endParaRPr lang="ja-JP" altLang="en-US" sz="500" b="1">
              <a:solidFill>
                <a:schemeClr val="bg1"/>
              </a:solidFill>
              <a:latin typeface="Meiryo UI"/>
              <a:ea typeface="Meiryo UI"/>
              <a:cs typeface="ＭＳ Ｐゴシック" charset="0"/>
            </a:endParaRPr>
          </a:p>
          <a:p>
            <a:pPr marL="0" marR="0" indent="0" algn="l" defTabSz="4778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ja-JP" altLang="en-US" sz="13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eiryo UI"/>
                <a:ea typeface="Meiryo UI"/>
                <a:cs typeface="ＭＳ Ｐゴシック" charset="0"/>
              </a:rPr>
              <a:t>　協⼒　</a:t>
            </a:r>
            <a:r>
              <a:rPr kumimoji="0" lang="en-US" altLang="ja-JP" sz="13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eiryo UI"/>
                <a:ea typeface="Meiryo UI"/>
                <a:cs typeface="ＭＳ Ｐゴシック" charset="0"/>
              </a:rPr>
              <a:t>︓ </a:t>
            </a:r>
            <a:r>
              <a:rPr kumimoji="0" lang="ja-JP" altLang="en-US" sz="13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eiryo UI"/>
                <a:ea typeface="Meiryo UI"/>
                <a:cs typeface="ＭＳ Ｐゴシック" charset="0"/>
              </a:rPr>
              <a:t>秋田県警察</a:t>
            </a:r>
            <a:endParaRPr lang="ja-JP" altLang="en-US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eiryo UI"/>
              <a:ea typeface="Meiryo UI"/>
              <a:cs typeface="ＭＳ Ｐゴシック" charset="0"/>
            </a:endParaRPr>
          </a:p>
          <a:p>
            <a:pPr defTabSz="4778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900" b="1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       </a:t>
            </a:r>
            <a:r>
              <a:rPr lang="ja-JP" altLang="en-US" sz="900" b="1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　</a:t>
            </a:r>
            <a:r>
              <a:rPr lang="en-US" altLang="ja-JP" sz="900" b="1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   </a:t>
            </a:r>
            <a:r>
              <a:rPr lang="ja-JP" altLang="en-US" sz="900" b="1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　     </a:t>
            </a:r>
            <a:r>
              <a:rPr kumimoji="0" lang="en-US" altLang="ja-JP" sz="9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eiryo UI"/>
                <a:ea typeface="Meiryo UI"/>
                <a:cs typeface="ＭＳ Ｐゴシック" charset="0"/>
              </a:rPr>
              <a:t>※</a:t>
            </a:r>
            <a:r>
              <a:rPr kumimoji="0" lang="ja-JP" altLang="en-US" sz="9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eiryo UI"/>
                <a:ea typeface="Meiryo UI"/>
                <a:cs typeface="ＭＳ Ｐゴシック" charset="0"/>
              </a:rPr>
              <a:t>秋田県警察は、サイバー空間の脅威に的確に対処し、県⺠の安全・安⼼の確保に努めています。</a:t>
            </a:r>
            <a:endParaRPr lang="en-US" altLang="ja-JP" sz="9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eiryo UI"/>
              <a:ea typeface="Meiryo UI"/>
              <a:cs typeface="ＭＳ Ｐゴシック" charset="0"/>
            </a:endParaRPr>
          </a:p>
          <a:p>
            <a:pPr defTabSz="4778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900">
                <a:solidFill>
                  <a:schemeClr val="bg1"/>
                </a:solidFill>
                <a:latin typeface="Meiryo UI"/>
                <a:ea typeface="Meiryo UI"/>
                <a:cs typeface="ＭＳ Ｐゴシック" charset="0"/>
              </a:rPr>
              <a:t>　　　　　　　　　    </a:t>
            </a:r>
            <a:r>
              <a:rPr kumimoji="0" lang="ja-JP" altLang="en-US" sz="9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eiryo UI"/>
                <a:ea typeface="Meiryo UI"/>
                <a:cs typeface="ＭＳ Ｐゴシック" charset="0"/>
              </a:rPr>
              <a:t>特定の商品やサービスを推奨するものではありません。</a:t>
            </a:r>
            <a:endParaRPr lang="ja-JP" sz="900">
              <a:solidFill>
                <a:schemeClr val="bg1"/>
              </a:solidFill>
              <a:latin typeface="Meiryo UI"/>
              <a:ea typeface="Meiryo UI"/>
            </a:endParaRPr>
          </a:p>
          <a:p>
            <a:pPr marL="0" marR="0" indent="0" algn="l" defTabSz="4778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lang="ja-JP" altLang="en-US" sz="13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eiryo UI"/>
              <a:ea typeface="Meiryo UI"/>
              <a:cs typeface="ＭＳ Ｐゴシック" charset="0"/>
            </a:endParaRPr>
          </a:p>
          <a:p>
            <a:pPr marL="0" marR="0" indent="0" algn="l" defTabSz="4778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lang="en-US" altLang="ja-JP" sz="13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eiryo UI"/>
              <a:ea typeface="Meiryo UI"/>
              <a:cs typeface="ＭＳ Ｐゴシック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CADE5D1-951C-BAB7-EB08-9A92965F435D}"/>
              </a:ext>
            </a:extLst>
          </p:cNvPr>
          <p:cNvSpPr/>
          <p:nvPr/>
        </p:nvSpPr>
        <p:spPr>
          <a:xfrm>
            <a:off x="38913" y="4822418"/>
            <a:ext cx="186369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anchor="ctr" anchorCtr="0">
            <a:spAutoFit/>
          </a:bodyPr>
          <a:lstStyle/>
          <a:p>
            <a:r>
              <a:rPr lang="ja-JP" altLang="en-US" sz="1600" b="1">
                <a:latin typeface="Meiryo UI"/>
                <a:ea typeface="Meiryo UI"/>
              </a:rPr>
              <a:t>２．詳細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99DEFB-2762-63F9-793C-ABC70E676C68}"/>
              </a:ext>
            </a:extLst>
          </p:cNvPr>
          <p:cNvSpPr txBox="1"/>
          <p:nvPr/>
        </p:nvSpPr>
        <p:spPr>
          <a:xfrm>
            <a:off x="39797" y="5192879"/>
            <a:ext cx="6743141" cy="229293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pPr fontAlgn="ctr"/>
            <a:r>
              <a:rPr kumimoji="1" lang="ja-JP" altLang="en-US" sz="1400" b="1" i="0" u="none" strike="noStrike" kern="1200">
                <a:solidFill>
                  <a:srgbClr val="000000"/>
                </a:solidFill>
                <a:effectLst/>
                <a:latin typeface="Meiryo UI"/>
                <a:ea typeface="Meiryo UI"/>
              </a:rPr>
              <a:t>　日</a:t>
            </a:r>
            <a:r>
              <a:rPr kumimoji="1" lang="ja-JP" altLang="en-US" sz="1400" b="1">
                <a:solidFill>
                  <a:srgbClr val="000000"/>
                </a:solidFill>
                <a:latin typeface="Meiryo UI"/>
                <a:ea typeface="Meiryo UI"/>
              </a:rPr>
              <a:t>   </a:t>
            </a:r>
            <a:r>
              <a:rPr kumimoji="1" lang="ja-JP" altLang="en-US" sz="1400" b="1" i="0" u="none" strike="noStrike" kern="1200">
                <a:solidFill>
                  <a:srgbClr val="000000"/>
                </a:solidFill>
                <a:effectLst/>
                <a:latin typeface="Meiryo UI"/>
                <a:ea typeface="Meiryo UI"/>
              </a:rPr>
              <a:t>時　 ：</a:t>
            </a:r>
            <a:r>
              <a:rPr kumimoji="1" lang="ja-JP" altLang="ja-JP" sz="1400" b="1" i="0" u="none" strike="noStrike" kern="1200">
                <a:solidFill>
                  <a:srgbClr val="000000"/>
                </a:solidFill>
                <a:effectLst/>
                <a:latin typeface="Meiryo UI"/>
                <a:ea typeface="Meiryo UI"/>
              </a:rPr>
              <a:t>令和</a:t>
            </a:r>
            <a:r>
              <a:rPr kumimoji="1" lang="en-US" altLang="ja-JP" sz="1400" b="1">
                <a:solidFill>
                  <a:srgbClr val="000000"/>
                </a:solidFill>
                <a:latin typeface="Meiryo UI"/>
                <a:ea typeface="Meiryo UI"/>
              </a:rPr>
              <a:t>6</a:t>
            </a:r>
            <a:r>
              <a:rPr kumimoji="1" lang="ja-JP" altLang="ja-JP" sz="1400" b="1" i="0" u="none" strike="noStrike" kern="1200">
                <a:solidFill>
                  <a:srgbClr val="000000"/>
                </a:solidFill>
                <a:effectLst/>
                <a:latin typeface="Meiryo UI"/>
                <a:ea typeface="Meiryo UI"/>
              </a:rPr>
              <a:t>年</a:t>
            </a:r>
            <a:r>
              <a:rPr kumimoji="1" lang="en-US" altLang="ja-JP" sz="1400" b="1">
                <a:solidFill>
                  <a:srgbClr val="000000"/>
                </a:solidFill>
                <a:latin typeface="Meiryo UI"/>
                <a:ea typeface="Meiryo UI"/>
              </a:rPr>
              <a:t>2</a:t>
            </a:r>
            <a:r>
              <a:rPr kumimoji="1" lang="ja-JP" altLang="ja-JP" sz="1400" b="1" i="0" u="none" strike="noStrike" kern="1200">
                <a:solidFill>
                  <a:srgbClr val="000000"/>
                </a:solidFill>
                <a:effectLst/>
                <a:latin typeface="Meiryo UI"/>
                <a:ea typeface="Meiryo UI"/>
              </a:rPr>
              <a:t>月</a:t>
            </a:r>
            <a:r>
              <a:rPr kumimoji="1" lang="en-US" altLang="ja-JP" sz="1400" b="1">
                <a:solidFill>
                  <a:srgbClr val="000000"/>
                </a:solidFill>
                <a:latin typeface="Meiryo UI"/>
                <a:ea typeface="Meiryo UI"/>
              </a:rPr>
              <a:t>20</a:t>
            </a:r>
            <a:r>
              <a:rPr kumimoji="1" lang="ja-JP" altLang="ja-JP" sz="1400" b="1" i="0" u="none" strike="noStrike" kern="1200">
                <a:solidFill>
                  <a:srgbClr val="000000"/>
                </a:solidFill>
                <a:effectLst/>
                <a:latin typeface="Meiryo UI"/>
                <a:ea typeface="Meiryo UI"/>
              </a:rPr>
              <a:t>日（火）</a:t>
            </a:r>
            <a:r>
              <a:rPr kumimoji="1" lang="en-US" altLang="ja-JP" sz="1400" b="1" i="0" u="none" strike="noStrike" kern="1200">
                <a:solidFill>
                  <a:srgbClr val="000000"/>
                </a:solidFill>
                <a:effectLst/>
                <a:latin typeface="Meiryo UI"/>
                <a:ea typeface="Meiryo UI"/>
              </a:rPr>
              <a:t>10</a:t>
            </a:r>
            <a:r>
              <a:rPr kumimoji="1" lang="ja-JP" altLang="ja-JP" sz="1400" b="1" i="0" u="none" strike="noStrike" kern="1200">
                <a:solidFill>
                  <a:srgbClr val="000000"/>
                </a:solidFill>
                <a:effectLst/>
                <a:latin typeface="Meiryo UI"/>
                <a:ea typeface="Meiryo UI"/>
              </a:rPr>
              <a:t>：</a:t>
            </a:r>
            <a:r>
              <a:rPr kumimoji="1" lang="en-US" altLang="ja-JP" sz="1400" b="1">
                <a:solidFill>
                  <a:srgbClr val="000000"/>
                </a:solidFill>
                <a:latin typeface="Meiryo UI"/>
                <a:ea typeface="Meiryo UI"/>
              </a:rPr>
              <a:t>0</a:t>
            </a:r>
            <a:r>
              <a:rPr kumimoji="1" lang="en-US" altLang="ja-JP" sz="1400" b="1" i="0" u="none" strike="noStrike" kern="1200">
                <a:solidFill>
                  <a:srgbClr val="000000"/>
                </a:solidFill>
                <a:effectLst/>
                <a:latin typeface="Meiryo UI"/>
                <a:ea typeface="Meiryo UI"/>
              </a:rPr>
              <a:t>0</a:t>
            </a:r>
            <a:r>
              <a:rPr kumimoji="1" lang="ja-JP" altLang="en-US" sz="1400" b="1" i="0" u="none" strike="noStrike" kern="1200">
                <a:solidFill>
                  <a:srgbClr val="000000"/>
                </a:solidFill>
                <a:effectLst/>
                <a:latin typeface="Meiryo UI"/>
                <a:ea typeface="Meiryo UI"/>
              </a:rPr>
              <a:t>～</a:t>
            </a:r>
            <a:r>
              <a:rPr kumimoji="1" lang="en-US" altLang="ja-JP" sz="1400" b="1" i="0" u="none" strike="noStrike" kern="1200">
                <a:solidFill>
                  <a:srgbClr val="000000"/>
                </a:solidFill>
                <a:effectLst/>
                <a:latin typeface="Meiryo UI"/>
                <a:ea typeface="Meiryo UI"/>
              </a:rPr>
              <a:t>12</a:t>
            </a:r>
            <a:r>
              <a:rPr kumimoji="1" lang="ja-JP" altLang="ja-JP" sz="1400" b="1" i="0" u="none" strike="noStrike" kern="1200">
                <a:solidFill>
                  <a:srgbClr val="000000"/>
                </a:solidFill>
                <a:effectLst/>
                <a:latin typeface="Meiryo UI"/>
                <a:ea typeface="Meiryo UI"/>
              </a:rPr>
              <a:t>：</a:t>
            </a:r>
            <a:r>
              <a:rPr kumimoji="1" lang="en-US" altLang="ja-JP" sz="1400" b="1" i="0" u="none" strike="noStrike" kern="1200">
                <a:solidFill>
                  <a:srgbClr val="000000"/>
                </a:solidFill>
                <a:effectLst/>
                <a:latin typeface="Meiryo UI"/>
                <a:ea typeface="Meiryo UI"/>
              </a:rPr>
              <a:t>00</a:t>
            </a:r>
            <a:r>
              <a:rPr kumimoji="1" lang="ja-JP" altLang="ja-JP" sz="1400" b="1" i="0" u="none" strike="noStrike" kern="1200">
                <a:solidFill>
                  <a:srgbClr val="000000"/>
                </a:solidFill>
                <a:effectLst/>
                <a:latin typeface="Meiryo UI"/>
                <a:ea typeface="Meiryo UI"/>
              </a:rPr>
              <a:t>（</a:t>
            </a:r>
            <a:r>
              <a:rPr kumimoji="1" lang="en-US" altLang="ja-JP" sz="1400" b="1">
                <a:solidFill>
                  <a:srgbClr val="000000"/>
                </a:solidFill>
                <a:latin typeface="Meiryo UI"/>
                <a:ea typeface="Meiryo UI"/>
              </a:rPr>
              <a:t>9</a:t>
            </a:r>
            <a:r>
              <a:rPr kumimoji="1" lang="en-US" altLang="ja-JP" sz="1400" b="1" i="0" u="none" strike="noStrike" kern="1200">
                <a:solidFill>
                  <a:srgbClr val="000000"/>
                </a:solidFill>
                <a:effectLst/>
                <a:latin typeface="Meiryo UI"/>
                <a:ea typeface="Meiryo UI"/>
              </a:rPr>
              <a:t>:30</a:t>
            </a:r>
            <a:r>
              <a:rPr kumimoji="1" lang="ja-JP" altLang="en-US" sz="1400" b="1">
                <a:solidFill>
                  <a:srgbClr val="000000"/>
                </a:solidFill>
                <a:latin typeface="Meiryo UI"/>
                <a:ea typeface="Meiryo UI"/>
              </a:rPr>
              <a:t>開場</a:t>
            </a:r>
            <a:r>
              <a:rPr kumimoji="1" lang="ja-JP" altLang="ja-JP" sz="1400" b="1" i="0" u="none" strike="noStrike" kern="1200">
                <a:solidFill>
                  <a:srgbClr val="000000"/>
                </a:solidFill>
                <a:effectLst/>
                <a:latin typeface="Meiryo UI"/>
                <a:ea typeface="Meiryo UI"/>
              </a:rPr>
              <a:t>）</a:t>
            </a:r>
            <a:endParaRPr kumimoji="1" lang="en-US" altLang="ja-JP" sz="1400" b="1" i="0" u="none" strike="noStrike" kern="1200">
              <a:solidFill>
                <a:srgbClr val="000000"/>
              </a:solidFill>
              <a:effectLst/>
              <a:latin typeface="Meiryo UI"/>
              <a:ea typeface="Meiryo UI"/>
            </a:endParaRPr>
          </a:p>
          <a:p>
            <a:pPr fontAlgn="ctr"/>
            <a:endParaRPr kumimoji="1" lang="en-US" altLang="ja-JP" sz="300" b="1" i="0" u="none" strike="noStrike" kern="1200">
              <a:solidFill>
                <a:srgbClr val="000000"/>
              </a:solidFill>
              <a:effectLst/>
              <a:latin typeface="Meiryo UI"/>
              <a:ea typeface="Meiryo UI"/>
            </a:endParaRPr>
          </a:p>
          <a:p>
            <a:pPr fontAlgn="ctr"/>
            <a:r>
              <a:rPr kumimoji="1" lang="ja-JP" altLang="en-US" sz="1400" b="1">
                <a:solidFill>
                  <a:srgbClr val="000000"/>
                </a:solidFill>
                <a:latin typeface="Meiryo UI"/>
                <a:ea typeface="Meiryo UI"/>
              </a:rPr>
              <a:t>　会   場　 ：秋田商工会議所　7階　ホール</a:t>
            </a:r>
            <a:r>
              <a:rPr kumimoji="1" lang="en-US" altLang="ja-JP" sz="1400" b="1">
                <a:solidFill>
                  <a:srgbClr val="000000"/>
                </a:solidFill>
                <a:latin typeface="Meiryo UI"/>
                <a:ea typeface="Meiryo UI"/>
              </a:rPr>
              <a:t>80</a:t>
            </a:r>
            <a:endParaRPr lang="ja-JP" altLang="ja-JP" sz="1400" b="0" i="0" u="none" strike="noStrike">
              <a:effectLst/>
              <a:latin typeface="Meiryo UI"/>
              <a:ea typeface="Meiryo UI"/>
            </a:endParaRPr>
          </a:p>
          <a:p>
            <a:pPr fontAlgn="ctr"/>
            <a:r>
              <a:rPr kumimoji="1" lang="ja-JP" altLang="en-US" sz="1400" b="1" i="0" u="none" strike="noStrike" kern="1200">
                <a:solidFill>
                  <a:srgbClr val="000000"/>
                </a:solidFill>
                <a:effectLst/>
                <a:latin typeface="Meiryo UI"/>
                <a:ea typeface="Meiryo UI"/>
              </a:rPr>
              <a:t>　　　　　　</a:t>
            </a:r>
            <a:r>
              <a:rPr kumimoji="1" lang="ja-JP" altLang="en-US" sz="1400" b="1">
                <a:solidFill>
                  <a:srgbClr val="000000"/>
                </a:solidFill>
                <a:latin typeface="Meiryo UI"/>
                <a:ea typeface="Meiryo UI"/>
              </a:rPr>
              <a:t>   　</a:t>
            </a:r>
            <a:r>
              <a:rPr kumimoji="1" lang="ja-JP" altLang="en-US" sz="1400" b="1">
                <a:solidFill>
                  <a:srgbClr val="262626"/>
                </a:solidFill>
                <a:latin typeface="Meiryo UI"/>
                <a:ea typeface="Meiryo UI"/>
              </a:rPr>
              <a:t>秋田市旭北錦町1-47</a:t>
            </a:r>
            <a:endParaRPr kumimoji="1" lang="en-US" altLang="ja-JP" sz="1400" b="1" i="0" u="none" strike="noStrike" kern="1200">
              <a:ln>
                <a:noFill/>
              </a:ln>
              <a:solidFill>
                <a:srgbClr val="262626"/>
              </a:solidFill>
              <a:effectLst/>
              <a:latin typeface="Meiryo UI"/>
              <a:ea typeface="Meiryo UI"/>
            </a:endParaRPr>
          </a:p>
          <a:p>
            <a:r>
              <a:rPr lang="ja-JP" altLang="en-US" sz="1400">
                <a:solidFill>
                  <a:srgbClr val="262626"/>
                </a:solidFill>
                <a:latin typeface="Meiryo UI"/>
                <a:ea typeface="Meiryo UI"/>
              </a:rPr>
              <a:t>　　　　　　　</a:t>
            </a:r>
            <a:r>
              <a:rPr lang="ja-JP" altLang="en-US" sz="1050">
                <a:solidFill>
                  <a:srgbClr val="262626"/>
                </a:solidFill>
                <a:latin typeface="Meiryo UI"/>
                <a:ea typeface="Meiryo UI"/>
              </a:rPr>
              <a:t>　　 </a:t>
            </a:r>
            <a:r>
              <a:rPr lang="en-US" altLang="ja-JP" sz="1050">
                <a:solidFill>
                  <a:srgbClr val="000000"/>
                </a:solidFill>
                <a:latin typeface="Meiryo UI"/>
                <a:ea typeface="Meiryo UI"/>
              </a:rPr>
              <a:t>Zoom</a:t>
            </a:r>
            <a:r>
              <a:rPr lang="ja-JP" altLang="en-US" sz="1050">
                <a:solidFill>
                  <a:srgbClr val="000000"/>
                </a:solidFill>
                <a:latin typeface="Meiryo UI"/>
                <a:ea typeface="Meiryo UI"/>
              </a:rPr>
              <a:t>参加可：</a:t>
            </a:r>
            <a:r>
              <a:rPr lang="en-US" altLang="ja-JP" sz="1050">
                <a:solidFill>
                  <a:srgbClr val="000000"/>
                </a:solidFill>
                <a:latin typeface="Meiryo UI"/>
                <a:ea typeface="Meiryo UI"/>
              </a:rPr>
              <a:t>Zoom</a:t>
            </a:r>
            <a:r>
              <a:rPr lang="ja-JP" altLang="en-US" sz="1050">
                <a:solidFill>
                  <a:srgbClr val="000000"/>
                </a:solidFill>
                <a:latin typeface="Meiryo UI"/>
                <a:ea typeface="Meiryo UI"/>
              </a:rPr>
              <a:t>でご参加いただく場合、</a:t>
            </a:r>
            <a:endParaRPr lang="ja-JP" altLang="en-US" sz="1050">
              <a:solidFill>
                <a:srgbClr val="262626"/>
              </a:solidFill>
              <a:latin typeface="Meiryo UI"/>
              <a:ea typeface="Meiryo UI"/>
            </a:endParaRPr>
          </a:p>
          <a:p>
            <a:r>
              <a:rPr lang="ja-JP" altLang="en-US" sz="1050">
                <a:solidFill>
                  <a:srgbClr val="000000"/>
                </a:solidFill>
                <a:latin typeface="Meiryo UI"/>
                <a:ea typeface="Meiryo UI"/>
              </a:rPr>
              <a:t>　　　　　　　　　　 　開催日までにメールで</a:t>
            </a:r>
            <a:r>
              <a:rPr lang="en-US" altLang="ja-JP" sz="1050">
                <a:solidFill>
                  <a:srgbClr val="000000"/>
                </a:solidFill>
                <a:latin typeface="Meiryo UI"/>
                <a:ea typeface="Meiryo UI"/>
              </a:rPr>
              <a:t>ID</a:t>
            </a:r>
            <a:r>
              <a:rPr lang="ja-JP" altLang="en-US" sz="1050">
                <a:solidFill>
                  <a:srgbClr val="000000"/>
                </a:solidFill>
                <a:latin typeface="Meiryo UI"/>
                <a:ea typeface="Meiryo UI"/>
              </a:rPr>
              <a:t>・パスワードをご案内申し上げます。　</a:t>
            </a:r>
            <a:endParaRPr lang="en-US" altLang="ja-JP" sz="1050">
              <a:solidFill>
                <a:srgbClr val="000000"/>
              </a:solidFill>
              <a:latin typeface="Meiryo UI"/>
              <a:ea typeface="Meiryo UI"/>
            </a:endParaRPr>
          </a:p>
          <a:p>
            <a:endParaRPr lang="ja-JP" altLang="en-US" sz="300">
              <a:solidFill>
                <a:srgbClr val="262626"/>
              </a:solidFill>
              <a:latin typeface="Meiryo UI"/>
              <a:ea typeface="Meiryo UI"/>
            </a:endParaRPr>
          </a:p>
          <a:p>
            <a:pPr fontAlgn="ctr"/>
            <a:r>
              <a:rPr kumimoji="1" lang="ja-JP" altLang="en-US" sz="1400" b="1">
                <a:solidFill>
                  <a:srgbClr val="000000"/>
                </a:solidFill>
                <a:latin typeface="Meiryo UI"/>
                <a:ea typeface="Meiryo UI"/>
              </a:rPr>
              <a:t>　</a:t>
            </a:r>
            <a:r>
              <a:rPr kumimoji="1" lang="ja-JP" altLang="en-US" sz="1400" b="1" i="0" u="none" strike="noStrike">
                <a:solidFill>
                  <a:srgbClr val="000000"/>
                </a:solidFill>
                <a:effectLst/>
                <a:latin typeface="Meiryo UI"/>
                <a:ea typeface="Meiryo UI"/>
              </a:rPr>
              <a:t>定</a:t>
            </a:r>
            <a:r>
              <a:rPr kumimoji="1" lang="ja-JP" altLang="en-US" sz="1400" b="1">
                <a:solidFill>
                  <a:srgbClr val="000000"/>
                </a:solidFill>
                <a:latin typeface="Meiryo UI"/>
                <a:ea typeface="Meiryo UI"/>
              </a:rPr>
              <a:t>　 </a:t>
            </a:r>
            <a:r>
              <a:rPr kumimoji="1" lang="ja-JP" altLang="en-US" sz="1400" b="1" i="0" u="none" strike="noStrike">
                <a:solidFill>
                  <a:srgbClr val="000000"/>
                </a:solidFill>
                <a:effectLst/>
                <a:latin typeface="Meiryo UI"/>
                <a:ea typeface="Meiryo UI"/>
              </a:rPr>
              <a:t>員 　：</a:t>
            </a:r>
            <a:r>
              <a:rPr lang="ja-JP" altLang="en-US" sz="1400" b="1" i="0" u="none" strike="noStrike">
                <a:solidFill>
                  <a:srgbClr val="000000"/>
                </a:solidFill>
                <a:effectLst/>
                <a:latin typeface="Meiryo UI"/>
                <a:ea typeface="Meiryo UI"/>
              </a:rPr>
              <a:t>会場</a:t>
            </a:r>
            <a:r>
              <a:rPr lang="en-US" altLang="ja-JP" sz="1400" b="1" i="0" u="none" strike="noStrike">
                <a:solidFill>
                  <a:srgbClr val="000000"/>
                </a:solidFill>
                <a:effectLst/>
                <a:latin typeface="Meiryo UI"/>
                <a:ea typeface="Meiryo UI"/>
              </a:rPr>
              <a:t>4</a:t>
            </a:r>
            <a:r>
              <a:rPr lang="ja-JP" altLang="en-US" sz="1400" b="1" i="0" u="none" strike="noStrike">
                <a:solidFill>
                  <a:srgbClr val="000000"/>
                </a:solidFill>
                <a:effectLst/>
                <a:latin typeface="Meiryo UI"/>
                <a:ea typeface="Meiryo UI"/>
              </a:rPr>
              <a:t>０名</a:t>
            </a:r>
            <a:r>
              <a:rPr lang="ja-JP" altLang="en-US" sz="1400" b="0" i="0" u="none" strike="noStrike">
                <a:solidFill>
                  <a:srgbClr val="000000"/>
                </a:solidFill>
                <a:effectLst/>
                <a:latin typeface="Meiryo UI"/>
                <a:ea typeface="Meiryo UI"/>
              </a:rPr>
              <a:t>（申込先着順）</a:t>
            </a:r>
            <a:endParaRPr lang="en-US" altLang="ja-JP" sz="1400" b="0" i="0" u="none" strike="noStrike">
              <a:solidFill>
                <a:srgbClr val="000000"/>
              </a:solidFill>
              <a:effectLst/>
              <a:latin typeface="Meiryo UI"/>
              <a:ea typeface="Meiryo UI"/>
            </a:endParaRPr>
          </a:p>
          <a:p>
            <a:pPr fontAlgn="ctr"/>
            <a:endParaRPr lang="ja-JP" altLang="en-US" sz="300" b="1" i="0" u="none" strike="noStrike">
              <a:solidFill>
                <a:srgbClr val="000000"/>
              </a:solidFill>
              <a:effectLst/>
              <a:latin typeface="Meiryo UI"/>
              <a:ea typeface="Meiryo UI"/>
            </a:endParaRPr>
          </a:p>
          <a:p>
            <a:pPr defTabSz="409458"/>
            <a:r>
              <a:rPr kumimoji="1" lang="ja-JP" altLang="en-US" sz="1400" b="1">
                <a:solidFill>
                  <a:srgbClr val="000000"/>
                </a:solidFill>
                <a:latin typeface="Meiryo UI"/>
                <a:ea typeface="Meiryo UI"/>
              </a:rPr>
              <a:t>　申込方法：</a:t>
            </a:r>
            <a:r>
              <a:rPr kumimoji="1" lang="ja-JP" altLang="en-US" sz="1400" b="1">
                <a:solidFill>
                  <a:prstClr val="black">
                    <a:lumMod val="85000"/>
                    <a:lumOff val="15000"/>
                  </a:prstClr>
                </a:solidFill>
                <a:latin typeface="Meiryo UI"/>
                <a:ea typeface="Meiryo UI"/>
              </a:rPr>
              <a:t>右の</a:t>
            </a:r>
            <a:r>
              <a:rPr kumimoji="1" lang="en-US" altLang="ja-JP" sz="1400" b="1">
                <a:solidFill>
                  <a:prstClr val="black">
                    <a:lumMod val="85000"/>
                    <a:lumOff val="15000"/>
                  </a:prstClr>
                </a:solidFill>
                <a:latin typeface="Meiryo UI"/>
                <a:ea typeface="Meiryo UI"/>
              </a:rPr>
              <a:t>QR</a:t>
            </a:r>
            <a:r>
              <a:rPr kumimoji="1" lang="ja-JP" altLang="en-US" sz="1400" b="1">
                <a:solidFill>
                  <a:prstClr val="black">
                    <a:lumMod val="85000"/>
                    <a:lumOff val="15000"/>
                  </a:prstClr>
                </a:solidFill>
                <a:latin typeface="Meiryo UI"/>
                <a:ea typeface="Meiryo UI"/>
              </a:rPr>
              <a:t>コードよりお手続きください。</a:t>
            </a:r>
            <a:endParaRPr kumimoji="1" lang="en-US" altLang="ja-JP" sz="1200" b="1">
              <a:solidFill>
                <a:prstClr val="black">
                  <a:lumMod val="85000"/>
                  <a:lumOff val="15000"/>
                </a:prstClr>
              </a:solidFill>
              <a:latin typeface="Meiryo UI"/>
              <a:ea typeface="Meiryo UI"/>
            </a:endParaRPr>
          </a:p>
          <a:p>
            <a:pPr defTabSz="409458"/>
            <a:r>
              <a:rPr kumimoji="1" lang="ja-JP" altLang="en-US" sz="1200" b="1">
                <a:solidFill>
                  <a:prstClr val="black">
                    <a:lumMod val="85000"/>
                    <a:lumOff val="15000"/>
                  </a:prstClr>
                </a:solidFill>
                <a:latin typeface="Meiryo UI"/>
                <a:ea typeface="Meiryo UI"/>
              </a:rPr>
              <a:t>　　　　　　　</a:t>
            </a:r>
            <a:r>
              <a:rPr kumimoji="1" lang="ja-JP" altLang="en-US" sz="1050" b="1">
                <a:solidFill>
                  <a:prstClr val="black">
                    <a:lumMod val="85000"/>
                    <a:lumOff val="15000"/>
                  </a:prstClr>
                </a:solidFill>
                <a:latin typeface="Meiryo UI"/>
                <a:ea typeface="Meiryo UI"/>
              </a:rPr>
              <a:t>　　   </a:t>
            </a:r>
            <a:r>
              <a:rPr kumimoji="1" lang="ja-JP" sz="1050">
                <a:solidFill>
                  <a:srgbClr val="000000"/>
                </a:solidFill>
                <a:latin typeface="Meiryo UI"/>
                <a:ea typeface="Meiryo UI"/>
              </a:rPr>
              <a:t>QRコードでのお申し込みができない場合</a:t>
            </a:r>
            <a:r>
              <a:rPr kumimoji="1" lang="ja-JP" altLang="en-US" sz="1050">
                <a:solidFill>
                  <a:srgbClr val="000000"/>
                </a:solidFill>
                <a:latin typeface="Meiryo UI"/>
                <a:ea typeface="Meiryo UI"/>
              </a:rPr>
              <a:t>のみ</a:t>
            </a:r>
            <a:r>
              <a:rPr kumimoji="1" lang="ja-JP" sz="1050">
                <a:solidFill>
                  <a:srgbClr val="000000"/>
                </a:solidFill>
                <a:latin typeface="Meiryo UI"/>
                <a:ea typeface="Meiryo UI"/>
              </a:rPr>
              <a:t>、</a:t>
            </a:r>
            <a:endParaRPr kumimoji="1" lang="en-US" altLang="ja-JP" sz="1050">
              <a:solidFill>
                <a:srgbClr val="000000"/>
              </a:solidFill>
              <a:latin typeface="Meiryo UI"/>
              <a:ea typeface="Meiryo UI"/>
            </a:endParaRPr>
          </a:p>
          <a:p>
            <a:pPr defTabSz="409458"/>
            <a:r>
              <a:rPr kumimoji="1" lang="ja-JP" sz="1050">
                <a:solidFill>
                  <a:srgbClr val="000000"/>
                </a:solidFill>
                <a:latin typeface="Meiryo UI"/>
                <a:ea typeface="Meiryo UI"/>
              </a:rPr>
              <a:t>    </a:t>
            </a:r>
            <a:r>
              <a:rPr kumimoji="1" lang="ja-JP" altLang="en-US" sz="1050">
                <a:solidFill>
                  <a:srgbClr val="000000"/>
                </a:solidFill>
                <a:latin typeface="Meiryo UI"/>
                <a:ea typeface="Meiryo UI"/>
              </a:rPr>
              <a:t>                   </a:t>
            </a:r>
            <a:r>
              <a:rPr kumimoji="1" lang="ja-JP" sz="1050">
                <a:solidFill>
                  <a:srgbClr val="000000"/>
                </a:solidFill>
                <a:latin typeface="Meiryo UI"/>
                <a:ea typeface="Meiryo UI"/>
              </a:rPr>
              <a:t>裏面の申込書</a:t>
            </a:r>
            <a:r>
              <a:rPr kumimoji="1" lang="ja-JP" altLang="en-US" sz="1050">
                <a:solidFill>
                  <a:srgbClr val="000000"/>
                </a:solidFill>
                <a:latin typeface="Meiryo UI"/>
                <a:ea typeface="Meiryo UI"/>
              </a:rPr>
              <a:t>を</a:t>
            </a:r>
            <a:r>
              <a:rPr kumimoji="1" lang="ja-JP" sz="1050">
                <a:solidFill>
                  <a:srgbClr val="000000"/>
                </a:solidFill>
                <a:latin typeface="Meiryo UI"/>
                <a:ea typeface="Meiryo UI"/>
              </a:rPr>
              <a:t>メール/FAXでお</a:t>
            </a:r>
            <a:r>
              <a:rPr kumimoji="1" lang="ja-JP" altLang="en-US" sz="1050">
                <a:solidFill>
                  <a:srgbClr val="000000"/>
                </a:solidFill>
                <a:latin typeface="Meiryo UI"/>
                <a:ea typeface="Meiryo UI"/>
              </a:rPr>
              <a:t>送り</a:t>
            </a:r>
            <a:r>
              <a:rPr kumimoji="1" lang="ja-JP" sz="1050">
                <a:solidFill>
                  <a:srgbClr val="000000"/>
                </a:solidFill>
                <a:latin typeface="Meiryo UI"/>
                <a:ea typeface="Meiryo UI"/>
              </a:rPr>
              <a:t>ください。</a:t>
            </a:r>
            <a:endParaRPr lang="en-US" altLang="ja-JP" sz="1050">
              <a:solidFill>
                <a:srgbClr val="000000"/>
              </a:solidFill>
              <a:latin typeface="Meiryo UI"/>
              <a:ea typeface="Meiryo UI"/>
            </a:endParaRPr>
          </a:p>
          <a:p>
            <a:pPr defTabSz="409458"/>
            <a:endParaRPr kumimoji="1" lang="ja-JP" sz="300" b="1">
              <a:solidFill>
                <a:srgbClr val="000000"/>
              </a:solidFill>
              <a:latin typeface="Meiryo UI"/>
              <a:ea typeface="Meiryo UI"/>
            </a:endParaRPr>
          </a:p>
          <a:p>
            <a:pPr fontAlgn="ctr"/>
            <a:r>
              <a:rPr kumimoji="1" lang="ja-JP" altLang="en-US" sz="1400" b="1">
                <a:solidFill>
                  <a:srgbClr val="000000"/>
                </a:solidFill>
                <a:latin typeface="Meiryo UI"/>
                <a:ea typeface="Meiryo UI"/>
              </a:rPr>
              <a:t>　</a:t>
            </a:r>
            <a:r>
              <a:rPr kumimoji="1" lang="ja-JP" altLang="en-US" sz="1400" b="1" i="0" u="none" strike="noStrike">
                <a:solidFill>
                  <a:srgbClr val="000000"/>
                </a:solidFill>
                <a:effectLst/>
                <a:latin typeface="Meiryo UI"/>
                <a:ea typeface="Meiryo UI"/>
              </a:rPr>
              <a:t>申込〆切</a:t>
            </a:r>
            <a:r>
              <a:rPr kumimoji="1" lang="ja-JP" altLang="en-US" sz="1400" b="1">
                <a:solidFill>
                  <a:srgbClr val="000000"/>
                </a:solidFill>
                <a:latin typeface="Meiryo UI"/>
                <a:ea typeface="Meiryo UI"/>
              </a:rPr>
              <a:t> ：</a:t>
            </a:r>
            <a:r>
              <a:rPr kumimoji="1" lang="ja-JP" altLang="en-US" sz="1400" b="1" i="0" u="none" strike="noStrike">
                <a:solidFill>
                  <a:srgbClr val="000000"/>
                </a:solidFill>
                <a:effectLst/>
                <a:latin typeface="Meiryo UI"/>
                <a:ea typeface="Meiryo UI"/>
              </a:rPr>
              <a:t>令和</a:t>
            </a:r>
            <a:r>
              <a:rPr kumimoji="1" lang="en-US" altLang="ja-JP" sz="1400" b="1" i="0" u="none" strike="noStrike">
                <a:solidFill>
                  <a:srgbClr val="000000"/>
                </a:solidFill>
                <a:effectLst/>
                <a:latin typeface="Meiryo UI"/>
                <a:ea typeface="Meiryo UI"/>
              </a:rPr>
              <a:t>6</a:t>
            </a:r>
            <a:r>
              <a:rPr kumimoji="1" lang="ja-JP" altLang="en-US" sz="1400" b="1" i="0" u="none" strike="noStrike">
                <a:solidFill>
                  <a:srgbClr val="000000"/>
                </a:solidFill>
                <a:effectLst/>
                <a:latin typeface="Meiryo UI"/>
                <a:ea typeface="Meiryo UI"/>
              </a:rPr>
              <a:t>年</a:t>
            </a:r>
            <a:r>
              <a:rPr kumimoji="1" lang="en-US" altLang="ja-JP" sz="1400" b="1" i="0" u="none" strike="noStrike">
                <a:solidFill>
                  <a:srgbClr val="000000"/>
                </a:solidFill>
                <a:effectLst/>
                <a:latin typeface="Meiryo UI"/>
                <a:ea typeface="Meiryo UI"/>
              </a:rPr>
              <a:t>2</a:t>
            </a:r>
            <a:r>
              <a:rPr kumimoji="1" lang="ja-JP" altLang="en-US" sz="1400" b="1" i="0" u="none" strike="noStrike">
                <a:solidFill>
                  <a:srgbClr val="000000"/>
                </a:solidFill>
                <a:effectLst/>
                <a:latin typeface="Meiryo UI"/>
                <a:ea typeface="Meiryo UI"/>
              </a:rPr>
              <a:t>月</a:t>
            </a:r>
            <a:r>
              <a:rPr kumimoji="1" lang="ja-JP" altLang="en-US" sz="1400" b="1">
                <a:solidFill>
                  <a:srgbClr val="000000"/>
                </a:solidFill>
                <a:latin typeface="Meiryo UI"/>
                <a:ea typeface="Meiryo UI"/>
              </a:rPr>
              <a:t>1５</a:t>
            </a:r>
            <a:r>
              <a:rPr kumimoji="1" lang="ja-JP" altLang="en-US" sz="1400" b="1" i="0" u="none" strike="noStrike">
                <a:solidFill>
                  <a:srgbClr val="000000"/>
                </a:solidFill>
                <a:effectLst/>
                <a:latin typeface="Meiryo UI"/>
                <a:ea typeface="Meiryo UI"/>
              </a:rPr>
              <a:t>日（木）</a:t>
            </a:r>
            <a:endParaRPr kumimoji="1" lang="en-US" altLang="ja-JP" sz="1400" b="1" i="0" u="none" strike="noStrike">
              <a:solidFill>
                <a:srgbClr val="000000"/>
              </a:solidFill>
              <a:effectLst/>
              <a:latin typeface="Meiryo UI"/>
              <a:ea typeface="Meiryo UI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1D1E245-CC2C-4AFB-4A1B-F754D94D5194}"/>
              </a:ext>
            </a:extLst>
          </p:cNvPr>
          <p:cNvSpPr/>
          <p:nvPr/>
        </p:nvSpPr>
        <p:spPr>
          <a:xfrm>
            <a:off x="41452" y="7623182"/>
            <a:ext cx="186369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anchor="ctr" anchorCtr="0">
            <a:spAutoFit/>
          </a:bodyPr>
          <a:lstStyle/>
          <a:p>
            <a:r>
              <a:rPr lang="ja-JP" altLang="en-US" sz="1600" b="1">
                <a:latin typeface="Meiryo UI"/>
                <a:ea typeface="Meiryo UI"/>
              </a:rPr>
              <a:t>３．開催者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A67FDF6-D9B0-FD31-812E-490A22BD1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176" y="5460950"/>
            <a:ext cx="1962671" cy="199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8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>
            <a:extLst>
              <a:ext uri="{FF2B5EF4-FFF2-40B4-BE49-F238E27FC236}">
                <a16:creationId xmlns:a16="http://schemas.microsoft.com/office/drawing/2014/main" id="{04F6AE12-8126-7A1F-E60E-D01F74AF1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48775"/>
            <a:ext cx="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buClr>
                <a:srgbClr val="0099FF"/>
              </a:buClr>
              <a:buFont typeface="Wingdings" panose="05000000000000000000" pitchFamily="2" charset="2"/>
              <a:buNone/>
            </a:pPr>
            <a:endParaRPr lang="ja-JP" altLang="ja-JP" sz="90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sp>
        <p:nvSpPr>
          <p:cNvPr id="18440" name="Text Box 55">
            <a:extLst>
              <a:ext uri="{FF2B5EF4-FFF2-40B4-BE49-F238E27FC236}">
                <a16:creationId xmlns:a16="http://schemas.microsoft.com/office/drawing/2014/main" id="{F5000B21-965F-C25A-48C9-FCAB16D90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192088"/>
            <a:ext cx="13874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0099FF"/>
              </a:buClr>
              <a:buFont typeface="Wingdings" pitchFamily="2" charset="2"/>
              <a:buNone/>
              <a:defRPr/>
            </a:pPr>
            <a:r>
              <a:rPr lang="ja-JP" altLang="en-US" sz="141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　加　申　込　書</a:t>
            </a:r>
            <a:endParaRPr lang="en-US" altLang="ja-JP" sz="1411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447" name="Text Box 111">
            <a:extLst>
              <a:ext uri="{FF2B5EF4-FFF2-40B4-BE49-F238E27FC236}">
                <a16:creationId xmlns:a16="http://schemas.microsoft.com/office/drawing/2014/main" id="{1A4A5349-5AE0-97CE-33B6-ADCC2D9F5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932657"/>
            <a:ext cx="4686300" cy="129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0099FF"/>
              </a:buClr>
              <a:buFont typeface="Wingdings" pitchFamily="2" charset="2"/>
              <a:buNone/>
              <a:defRPr/>
            </a:pPr>
            <a:r>
              <a:rPr lang="ja-JP" altLang="en-US" sz="1235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表面の</a:t>
            </a:r>
            <a:r>
              <a:rPr lang="en-US" altLang="ja-JP" sz="1235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lang="ja-JP" altLang="en-US" sz="1235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コードでのお申込みができない場合は、以下に必要事項をご記入の上、下記メールまたは</a:t>
            </a:r>
            <a:r>
              <a:rPr lang="en-US" altLang="ja-JP" sz="1235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1235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でお申込みください。</a:t>
            </a:r>
            <a:endParaRPr lang="en-US" altLang="ja-JP" sz="1235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20000"/>
              </a:spcBef>
              <a:buClr>
                <a:srgbClr val="0099FF"/>
              </a:buClr>
              <a:buFont typeface="Wingdings" pitchFamily="2" charset="2"/>
              <a:buNone/>
              <a:defRPr/>
            </a:pPr>
            <a:endParaRPr lang="en-US" altLang="ja-JP" sz="1235" b="1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20000"/>
              </a:spcBef>
              <a:buClr>
                <a:srgbClr val="0099FF"/>
              </a:buClr>
              <a:defRPr/>
            </a:pPr>
            <a:r>
              <a:rPr lang="ja-JP" altLang="en-US" sz="1235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送信先：</a:t>
            </a:r>
            <a:r>
              <a:rPr lang="ja-JP" altLang="en-US" sz="1235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東京海上日動火災保険株式会社　秋田支店　</a:t>
            </a:r>
          </a:p>
          <a:p>
            <a:pPr>
              <a:spcBef>
                <a:spcPct val="20000"/>
              </a:spcBef>
              <a:buClr>
                <a:srgbClr val="0099FF"/>
              </a:buClr>
              <a:defRPr/>
            </a:pPr>
            <a:r>
              <a:rPr lang="en-US" altLang="ja-JP" sz="1235">
                <a:latin typeface="Meiryo UI" panose="020B0604030504040204" pitchFamily="50" charset="-128"/>
                <a:ea typeface="Meiryo UI" panose="020B0604030504040204" pitchFamily="50" charset="-128"/>
              </a:rPr>
              <a:t>【 Mail 】</a:t>
            </a:r>
            <a:r>
              <a:rPr lang="ja-JP" altLang="en-US" sz="1235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35">
                <a:latin typeface="Meiryo UI" panose="020B0604030504040204" pitchFamily="50" charset="-128"/>
                <a:ea typeface="Meiryo UI" panose="020B0604030504040204" pitchFamily="50" charset="-128"/>
              </a:rPr>
              <a:t>MAIL3203@tmnf.jp</a:t>
            </a:r>
          </a:p>
          <a:p>
            <a:pPr>
              <a:spcBef>
                <a:spcPct val="20000"/>
              </a:spcBef>
              <a:buClr>
                <a:srgbClr val="0099FF"/>
              </a:buClr>
              <a:buFont typeface="Wingdings" pitchFamily="2" charset="2"/>
              <a:buNone/>
              <a:defRPr/>
            </a:pPr>
            <a:r>
              <a:rPr lang="en-US" altLang="ja-JP" sz="1235">
                <a:latin typeface="Meiryo UI" panose="020B0604030504040204" pitchFamily="50" charset="-128"/>
                <a:ea typeface="Meiryo UI" panose="020B0604030504040204" pitchFamily="50" charset="-128"/>
              </a:rPr>
              <a:t>【 FAX 】  050-3385-7123</a:t>
            </a:r>
            <a:endParaRPr lang="ja-JP" altLang="en-US" sz="1235" b="1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EA7ADD56-656D-CB35-369C-C85D6DF3B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-22225" y="9015413"/>
            <a:ext cx="68580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ja-JP" altLang="en-US" sz="2006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24" name="Text Box 65">
            <a:extLst>
              <a:ext uri="{FF2B5EF4-FFF2-40B4-BE49-F238E27FC236}">
                <a16:creationId xmlns:a16="http://schemas.microsoft.com/office/drawing/2014/main" id="{DC840C66-8BCF-80F8-5229-D96D8927C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84" y="7026858"/>
            <a:ext cx="6450012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0099FF"/>
              </a:buClr>
              <a:buFont typeface="Wingdings" pitchFamily="2" charset="2"/>
              <a:buNone/>
              <a:defRPr/>
            </a:pPr>
            <a:r>
              <a:rPr lang="en-US" altLang="ja-JP" sz="105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5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お客さまの個人情報の取扱いについて</a:t>
            </a:r>
            <a:r>
              <a:rPr lang="en-US" altLang="ja-JP" sz="105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spcBef>
                <a:spcPct val="20000"/>
              </a:spcBef>
              <a:buClr>
                <a:srgbClr val="0099FF"/>
              </a:buClr>
              <a:buFont typeface="Wingdings" pitchFamily="2" charset="2"/>
              <a:buNone/>
              <a:defRPr/>
            </a:pPr>
            <a:endParaRPr lang="en-US" altLang="ja-JP" sz="105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20000"/>
              </a:spcBef>
              <a:buClr>
                <a:srgbClr val="0099FF"/>
              </a:buClr>
              <a:buFont typeface="Wingdings" pitchFamily="2" charset="2"/>
              <a:buNone/>
              <a:defRPr/>
            </a:pPr>
            <a:r>
              <a:rPr lang="ja-JP" altLang="en-US" sz="105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ご記入いただきましたお客さまの個人情報は、秋田県ならびに東京海上日動火災保険㈱にて本セミナーの運営および関連する情報提供のために利用させていただき、その他の目的には一切利用いたしません。</a:t>
            </a:r>
          </a:p>
          <a:p>
            <a:pPr>
              <a:spcBef>
                <a:spcPct val="20000"/>
              </a:spcBef>
              <a:buClr>
                <a:srgbClr val="0099FF"/>
              </a:buClr>
              <a:buFont typeface="Wingdings" pitchFamily="2" charset="2"/>
              <a:buNone/>
              <a:defRPr/>
            </a:pPr>
            <a:r>
              <a:rPr lang="en-US" altLang="ja-JP" sz="105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5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他の保険会社、当社と取引のない代理店のご参加はお断りすることがございます。</a:t>
            </a:r>
          </a:p>
        </p:txBody>
      </p:sp>
      <p:sp>
        <p:nvSpPr>
          <p:cNvPr id="28" name="AutoShape 470">
            <a:extLst>
              <a:ext uri="{FF2B5EF4-FFF2-40B4-BE49-F238E27FC236}">
                <a16:creationId xmlns:a16="http://schemas.microsoft.com/office/drawing/2014/main" id="{A1860470-B023-22DA-FD13-07B8CBF3D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538" y="1718469"/>
            <a:ext cx="2236787" cy="455612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20000"/>
              </a:spcBef>
              <a:buClr>
                <a:srgbClr val="0099FF"/>
              </a:buClr>
              <a:defRPr/>
            </a:pPr>
            <a:r>
              <a:rPr lang="ja-JP" altLang="en-US" sz="1200">
                <a:solidFill>
                  <a:prstClr val="white"/>
                </a:solidFill>
                <a:latin typeface="Meiryo UI"/>
                <a:ea typeface="Meiryo UI"/>
              </a:rPr>
              <a:t>申込締切：2</a:t>
            </a:r>
            <a:r>
              <a:rPr lang="ja-JP" altLang="en-US" sz="1200">
                <a:solidFill>
                  <a:srgbClr val="333333"/>
                </a:solidFill>
                <a:latin typeface="Meiryo UI"/>
                <a:ea typeface="Meiryo UI"/>
              </a:rPr>
              <a:t> </a:t>
            </a:r>
            <a:r>
              <a:rPr lang="ja-JP" altLang="en-US" sz="1200">
                <a:solidFill>
                  <a:prstClr val="white"/>
                </a:solidFill>
                <a:latin typeface="Meiryo UI"/>
                <a:ea typeface="Meiryo UI"/>
              </a:rPr>
              <a:t>月15日（木）</a:t>
            </a:r>
          </a:p>
        </p:txBody>
      </p:sp>
      <p:sp>
        <p:nvSpPr>
          <p:cNvPr id="6152" name="Rectangle 684">
            <a:extLst>
              <a:ext uri="{FF2B5EF4-FFF2-40B4-BE49-F238E27FC236}">
                <a16:creationId xmlns:a16="http://schemas.microsoft.com/office/drawing/2014/main" id="{492EBB5B-DDE4-AB60-FED1-7F716F735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450" y="9065824"/>
            <a:ext cx="68580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355600"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1000">
                <a:latin typeface="Meiryo UI"/>
                <a:ea typeface="Meiryo UI"/>
              </a:rPr>
              <a:t>【</a:t>
            </a:r>
            <a:r>
              <a:rPr lang="ja-JP" altLang="en-US" sz="1000">
                <a:latin typeface="Meiryo UI"/>
                <a:ea typeface="Meiryo UI"/>
              </a:rPr>
              <a:t>お問い合わせ先</a:t>
            </a:r>
            <a:r>
              <a:rPr lang="en-US" altLang="ja-JP" sz="1000">
                <a:latin typeface="Meiryo UI"/>
                <a:ea typeface="Meiryo UI"/>
              </a:rPr>
              <a:t>】</a:t>
            </a:r>
            <a:r>
              <a:rPr lang="ja-JP" altLang="en-US" sz="1000">
                <a:latin typeface="Meiryo UI"/>
                <a:ea typeface="Meiryo UI"/>
              </a:rPr>
              <a:t> </a:t>
            </a:r>
            <a:endParaRPr lang="en-US" altLang="ja-JP" sz="1000">
              <a:latin typeface="Meiryo UI"/>
              <a:ea typeface="Meiryo UI"/>
            </a:endParaRPr>
          </a:p>
          <a:p>
            <a:pPr>
              <a:spcBef>
                <a:spcPct val="0"/>
              </a:spcBef>
            </a:pPr>
            <a:r>
              <a:rPr lang="ja-JP" altLang="en-US" sz="1000">
                <a:latin typeface="Meiryo UI"/>
                <a:ea typeface="Meiryo UI"/>
              </a:rPr>
              <a:t>東京海上日動火災保険株式会社　</a:t>
            </a:r>
            <a:endParaRPr lang="en-US" altLang="ja-JP" sz="1000">
              <a:latin typeface="Meiryo UI"/>
              <a:ea typeface="Meiryo UI"/>
            </a:endParaRPr>
          </a:p>
          <a:p>
            <a:pPr>
              <a:spcBef>
                <a:spcPct val="0"/>
              </a:spcBef>
            </a:pPr>
            <a:r>
              <a:rPr lang="ja-JP" altLang="en-US" sz="1000">
                <a:latin typeface="Meiryo UI"/>
                <a:ea typeface="Meiryo UI"/>
              </a:rPr>
              <a:t>秋田支店　セミナー事務局（担当：鈴木、川村）</a:t>
            </a:r>
            <a:endParaRPr lang="en-US" altLang="ja-JP" sz="1000">
              <a:latin typeface="Meiryo UI"/>
              <a:ea typeface="Meiryo UI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sz="1000">
                <a:latin typeface="Meiryo UI"/>
                <a:ea typeface="Meiryo UI"/>
              </a:rPr>
              <a:t>〒</a:t>
            </a:r>
            <a:r>
              <a:rPr lang="en-US" altLang="ja-JP" sz="1000">
                <a:latin typeface="Meiryo UI"/>
                <a:ea typeface="Meiryo UI"/>
              </a:rPr>
              <a:t>010-0001</a:t>
            </a:r>
            <a:r>
              <a:rPr lang="ja-JP" altLang="en-US" sz="1000">
                <a:latin typeface="Meiryo UI"/>
                <a:ea typeface="Meiryo UI"/>
              </a:rPr>
              <a:t>　秋田市中通</a:t>
            </a:r>
            <a:r>
              <a:rPr lang="en-US" altLang="ja-JP" sz="1000">
                <a:latin typeface="Meiryo UI"/>
                <a:ea typeface="Meiryo UI"/>
              </a:rPr>
              <a:t>2-5-21</a:t>
            </a:r>
            <a:r>
              <a:rPr lang="ja-JP" altLang="en-US" sz="1000">
                <a:latin typeface="Meiryo UI"/>
                <a:ea typeface="Meiryo UI"/>
              </a:rPr>
              <a:t>　</a:t>
            </a:r>
            <a:r>
              <a:rPr lang="en-US" altLang="ja-JP" sz="1000">
                <a:latin typeface="Meiryo UI"/>
                <a:ea typeface="Meiryo UI"/>
              </a:rPr>
              <a:t>TEL</a:t>
            </a:r>
            <a:r>
              <a:rPr lang="ja-JP" altLang="en-US" sz="1000">
                <a:latin typeface="Meiryo UI"/>
                <a:ea typeface="Meiryo UI"/>
              </a:rPr>
              <a:t>：</a:t>
            </a:r>
            <a:r>
              <a:rPr lang="en-US" altLang="ja-JP" sz="1000">
                <a:latin typeface="Meiryo UI"/>
                <a:ea typeface="Meiryo UI"/>
              </a:rPr>
              <a:t>018-832-9171</a:t>
            </a:r>
            <a:r>
              <a:rPr lang="ja-JP" altLang="en-US" sz="1000">
                <a:latin typeface="Meiryo UI"/>
                <a:ea typeface="Meiryo UI"/>
              </a:rPr>
              <a:t>（平日：</a:t>
            </a:r>
            <a:r>
              <a:rPr lang="en-US" altLang="ja-JP" sz="1000">
                <a:latin typeface="Meiryo UI"/>
                <a:ea typeface="Meiryo UI"/>
              </a:rPr>
              <a:t>9</a:t>
            </a:r>
            <a:r>
              <a:rPr lang="ja-JP" altLang="en-US" sz="1000">
                <a:latin typeface="Meiryo UI"/>
                <a:ea typeface="Meiryo UI"/>
              </a:rPr>
              <a:t>時</a:t>
            </a:r>
            <a:r>
              <a:rPr lang="en-US" altLang="ja-JP" sz="1000">
                <a:latin typeface="Meiryo UI"/>
                <a:ea typeface="Meiryo UI"/>
              </a:rPr>
              <a:t>〜17</a:t>
            </a:r>
            <a:r>
              <a:rPr lang="ja-JP" altLang="en-US" sz="1000">
                <a:latin typeface="Meiryo UI"/>
                <a:ea typeface="Meiryo UI"/>
              </a:rPr>
              <a:t>時）</a:t>
            </a:r>
            <a:endParaRPr lang="en-US" altLang="ja-JP" sz="1000">
              <a:latin typeface="Meiryo UI"/>
              <a:ea typeface="Meiryo UI"/>
            </a:endParaRPr>
          </a:p>
        </p:txBody>
      </p:sp>
      <p:sp>
        <p:nvSpPr>
          <p:cNvPr id="6153" name="AutoShape 470">
            <a:extLst>
              <a:ext uri="{FF2B5EF4-FFF2-40B4-BE49-F238E27FC236}">
                <a16:creationId xmlns:a16="http://schemas.microsoft.com/office/drawing/2014/main" id="{BAFF0FD4-C71C-B4D1-2BC1-134D72E3E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239713"/>
            <a:ext cx="6638925" cy="455612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>
              <a:buClr>
                <a:srgbClr val="0099FF"/>
              </a:buClr>
              <a:buFont typeface="Wingdings" panose="05000000000000000000" pitchFamily="2" charset="2"/>
              <a:buNone/>
            </a:pPr>
            <a:r>
              <a:rPr lang="ja-JP" altLang="en-US" sz="2000">
                <a:latin typeface="Meiryo UI" panose="020B0604030504040204" pitchFamily="50" charset="-128"/>
                <a:ea typeface="Meiryo UI" panose="020B0604030504040204" pitchFamily="50" charset="-128"/>
              </a:rPr>
              <a:t>参加申込書</a:t>
            </a:r>
          </a:p>
        </p:txBody>
      </p:sp>
      <p:pic>
        <p:nvPicPr>
          <p:cNvPr id="6154" name="図 15">
            <a:extLst>
              <a:ext uri="{FF2B5EF4-FFF2-40B4-BE49-F238E27FC236}">
                <a16:creationId xmlns:a16="http://schemas.microsoft.com/office/drawing/2014/main" id="{96D4D1FD-20BA-A34B-A6BB-B178EA2A0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18" b="29372"/>
          <a:stretch/>
        </p:blipFill>
        <p:spPr bwMode="auto">
          <a:xfrm>
            <a:off x="203994" y="2491071"/>
            <a:ext cx="6450012" cy="436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28877f-d367-4872-9d97-1ff4e86858eb">
      <UserInfo>
        <DisplayName>秋田支店 メンバー</DisplayName>
        <AccountId>7</AccountId>
        <AccountType/>
      </UserInfo>
    </SharedWithUsers>
    <TaxCatchAll xmlns="ee28877f-d367-4872-9d97-1ff4e86858eb" xsi:nil="true"/>
    <_DCDateModified xmlns="http://schemas.microsoft.com/sharepoint/v3/fields" xsi:nil="true"/>
    <_x6700__x7d42__x66f4__x65b0_ xmlns="20706f0f-90c8-4496-8bfa-78c23729b59c" xsi:nil="true"/>
    <lcf76f155ced4ddcb4097134ff3c332f xmlns="20706f0f-90c8-4496-8bfa-78c23729b59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0143DB91C487F42845FB952B08E78A7" ma:contentTypeVersion="22" ma:contentTypeDescription="新しいドキュメントを作成します。" ma:contentTypeScope="" ma:versionID="19a2c9208a659e4b3f3757338a5a18a8">
  <xsd:schema xmlns:xsd="http://www.w3.org/2001/XMLSchema" xmlns:xs="http://www.w3.org/2001/XMLSchema" xmlns:p="http://schemas.microsoft.com/office/2006/metadata/properties" xmlns:ns2="20706f0f-90c8-4496-8bfa-78c23729b59c" xmlns:ns3="ee28877f-d367-4872-9d97-1ff4e86858eb" xmlns:ns4="http://schemas.microsoft.com/sharepoint/v3/fields" targetNamespace="http://schemas.microsoft.com/office/2006/metadata/properties" ma:root="true" ma:fieldsID="6cd33c6a59bfeeaa37feddef71de4ddf" ns2:_="" ns3:_="" ns4:_="">
    <xsd:import namespace="20706f0f-90c8-4496-8bfa-78c23729b59c"/>
    <xsd:import namespace="ee28877f-d367-4872-9d97-1ff4e86858e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_DCDateModified" minOccurs="0"/>
                <xsd:element ref="ns2:_x6700__x7d42__x66f4__x65b0_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06f0f-90c8-4496-8bfa-78c23729b5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90ffd134-db1c-43b3-b0d0-067c5debdd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6700__x7d42__x66f4__x65b0_" ma:index="25" nillable="true" ma:displayName="最終更新" ma:format="DateTime" ma:internalName="_x6700__x7d42__x66f4__x65b0_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8877f-d367-4872-9d97-1ff4e86858e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1394e4-6cd7-4549-a756-06b6811d270f}" ma:internalName="TaxCatchAll" ma:showField="CatchAllData" ma:web="ee28877f-d367-4872-9d97-1ff4e86858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Modified" ma:index="24" nillable="true" ma:displayName="更新日" ma:description="このリソースが最後に更新された日付" ma:format="DateTime" ma:internalName="_DCDateModifi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E7B1A6-C4A3-4C74-AE20-85DBEF3A4A79}">
  <ds:schemaRefs>
    <ds:schemaRef ds:uri="20706f0f-90c8-4496-8bfa-78c23729b59c"/>
    <ds:schemaRef ds:uri="ee28877f-d367-4872-9d97-1ff4e86858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37AE68-305C-4673-BD0E-3029C51F280C}">
  <ds:schemaRefs>
    <ds:schemaRef ds:uri="20706f0f-90c8-4496-8bfa-78c23729b59c"/>
    <ds:schemaRef ds:uri="ee28877f-d367-4872-9d97-1ff4e8685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269478B-B3A5-4BE2-BFF8-8ADBA28775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579</Words>
  <Application>Microsoft Office PowerPoint</Application>
  <PresentationFormat>A4 210 x 297 mm</PresentationFormat>
  <Paragraphs>56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Meiryo UI</vt:lpstr>
      <vt:lpstr>游ゴシック</vt:lpstr>
      <vt:lpstr>Arial</vt:lpstr>
      <vt:lpstr>Calibri</vt:lpstr>
      <vt:lpstr>Calibri Light</vt:lpstr>
      <vt:lpstr>Wingdings</vt:lpstr>
      <vt:lpstr>Office テーマ</vt:lpstr>
      <vt:lpstr>1_Office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伊藤 裕見</dc:creator>
  <cp:lastModifiedBy>秋元　昌人</cp:lastModifiedBy>
  <cp:revision>2</cp:revision>
  <cp:lastPrinted>2024-01-22T00:06:32Z</cp:lastPrinted>
  <dcterms:created xsi:type="dcterms:W3CDTF">2021-08-04T10:21:00Z</dcterms:created>
  <dcterms:modified xsi:type="dcterms:W3CDTF">2024-02-08T09:25:11Z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0x010100B0143DB91C487F42845FB952B08E78A7</vt:lpwstr>
  </property>
  <property fmtid="{D5CDD505-2E9C-101B-9397-08002B2CF9AE}" pid="3" name="MediaServiceImageTags">
    <vt:lpwstr/>
  </property>
</Properties>
</file>